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72" r:id="rId5"/>
    <p:sldId id="258" r:id="rId6"/>
    <p:sldId id="260" r:id="rId7"/>
    <p:sldId id="261" r:id="rId8"/>
    <p:sldId id="262" r:id="rId9"/>
    <p:sldId id="266" r:id="rId10"/>
    <p:sldId id="264" r:id="rId11"/>
    <p:sldId id="263" r:id="rId12"/>
    <p:sldId id="265" r:id="rId13"/>
    <p:sldId id="267" r:id="rId14"/>
    <p:sldId id="271" r:id="rId15"/>
    <p:sldId id="270" r:id="rId16"/>
    <p:sldId id="269" r:id="rId17"/>
    <p:sldId id="273" r:id="rId18"/>
    <p:sldId id="27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5C2EB-FA95-4920-89B5-6F77B8315EBB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6AA7-E985-41A7-8191-8075BA4AE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6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6AA7-E985-41A7-8191-8075BA4AEF2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6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15064" cy="133042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en-IN" sz="20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Rayat</a:t>
            </a:r>
            <a: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Shikshan</a:t>
            </a:r>
            <a: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Saanstha’s</a:t>
            </a:r>
            <a: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Arts, Science &amp; Commerce College, </a:t>
            </a:r>
            <a:r>
              <a:rPr lang="en-IN" sz="28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Mokhada</a:t>
            </a:r>
            <a: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Dist. : Palghar 401 604</a:t>
            </a:r>
            <a:endParaRPr lang="en-IN" sz="3200" b="1" dirty="0">
              <a:ln/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455" y="3962400"/>
            <a:ext cx="7776864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Prashant K.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in Mathematics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S. C. College, Mokhada Dist. Palghar</a:t>
            </a:r>
          </a:p>
        </p:txBody>
      </p:sp>
      <p:pic>
        <p:nvPicPr>
          <p:cNvPr id="4" name="Picture 3" descr="C:\Users\Lenovo\Documents\My Received Files\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212"/>
            <a:ext cx="897632" cy="90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rayat.org/images/r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40352" y="152400"/>
            <a:ext cx="112541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6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Differential Equations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534400" cy="56388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Homogeneous function:  A function f(x, y)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a homogeneous function of degree n if  f(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ty) =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sz="24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f(x, y)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Let f(x, y) = x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homogeneous function of degree 3 as f(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</a:t>
                </a:r>
                <a:r>
                  <a:rPr lang="en-IN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f(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ty) = t</a:t>
                </a:r>
                <a:r>
                  <a:rPr lang="en-IN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f(x, y)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equation M(x, y) dx + N(x, y)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is said to be homogeneous if M &amp; N are homogeneous functions of same degree.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homogeneous differential equation can be reduced to a variable separable form by considering y =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vx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∴	</a:t>
                </a:r>
                <a:r>
                  <a:rPr lang="en-I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+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given by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sz="24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</m:e>
                            </m:d>
                            <m: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v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brk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IN" sz="24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nary>
                      </m:e>
                    </m:nary>
                  </m:oMath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Sometimes we put x =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there is a term x</a:t>
                </a:r>
                <a:r>
                  <a:rPr lang="en-I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in example.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5638800"/>
              </a:xfrm>
              <a:blipFill rotWithShape="1">
                <a:blip r:embed="rId3"/>
                <a:stretch>
                  <a:fillRect l="-1071" t="-865" r="-1071" b="-1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2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039"/>
            <a:ext cx="4419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534400" cy="56388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x(x – y) </a:t>
                </a: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y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dx = 0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The given differential equation is homogeneous of degree 2.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rewriting given diff. eq. as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 i="0" smtClean="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 i="0" smtClean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y = </a:t>
                </a: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vx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  <m: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∴	</a:t>
                </a:r>
                <a:r>
                  <a:rPr lang="en-IN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6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IN" sz="26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vx</m:t>
                        </m:r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</a:t>
                </a:r>
                <a:r>
                  <a:rPr lang="en-IN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</a:t>
                </a:r>
                <a:r>
                  <a:rPr lang="en-IN" sz="2600" dirty="0">
                    <a:cs typeface="Times New Roman" panose="02020603050405020304" pitchFamily="18" charset="0"/>
                  </a:rPr>
                  <a:t>  </a:t>
                </a:r>
                <a:r>
                  <a:rPr lang="en-IN" sz="2600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IN" sz="26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 </a:t>
                </a:r>
                <a14:m>
                  <m:oMath xmlns:m="http://schemas.openxmlformats.org/officeDocument/2006/math"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5638800"/>
              </a:xfrm>
              <a:blipFill rotWithShape="1">
                <a:blip r:embed="rId3"/>
                <a:stretch>
                  <a:fillRect l="-1214" t="-973" r="-1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943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continued…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a:rPr lang="en-IN" sz="26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  <m:r>
                      <m:rPr>
                        <m:sty m:val="p"/>
                      </m:rPr>
                      <a:rPr lang="en-IN" sz="26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dv</m:t>
                    </m:r>
                    <m:r>
                      <a:rPr lang="en-IN" sz="26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m:rPr>
                        <m:sty m:val="p"/>
                      </m:rPr>
                      <a:rPr lang="en-IN" sz="26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IN" sz="26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IN" sz="26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600" b="0" i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IN" sz="2600" b="0" i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dv</m:t>
                    </m:r>
                    <m: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IN" sz="26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6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dx</m:t>
                        </m:r>
                        <m:r>
                          <a:rPr lang="en-IN" sz="26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logc</m:t>
                        </m:r>
                      </m:e>
                    </m:nary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        v – log v = log x + log c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6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                      v = log (</a:t>
                </a:r>
                <a:r>
                  <a:rPr lang="en-IN" sz="2600" dirty="0" err="1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x·v·c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6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IN" sz="26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sup>
                    </m:sSup>
                    <m: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	</a:t>
                </a:r>
                <a:r>
                  <a:rPr lang="en-IN" sz="26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600" dirty="0" smtClean="0">
                    <a:ea typeface="Cambria Math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IN" sz="26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sup>
                    </m:sSup>
                    <m:r>
                      <a:rPr lang="en-IN" sz="26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6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IN" sz="260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solution.</a:t>
                </a:r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8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Non-Homogeneous Differential equations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differential equation which is not homogeneous is called non-homogeneous differential equation.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first order linear non-homogeneous differential equations is one of the form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</a:t>
                </a:r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dx –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pPr marL="0" indent="0"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all constants.</a:t>
                </a:r>
              </a:p>
              <a:p>
                <a:pPr algn="just">
                  <a:buFont typeface="Courier New" panose="02070309020205020404" pitchFamily="49" charset="0"/>
                  <a:buChar char="o"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IN" sz="26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put x = X + h &amp; y = Y + k where (h, k) is point of intersection of two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600" i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On solving simultaneously these two equations we get h &amp; k.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  <a:blipFill rotWithShape="1">
                <a:blip r:embed="rId3"/>
                <a:stretch>
                  <a:fillRect l="-1071" t="-1044" r="-1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8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Continued..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substitutions reduces given non-homogeneous differential equation to homogeneous differential equation which is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6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IN" sz="26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600" i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put 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 i="0" smtClean="0">
                            <a:latin typeface="Cambria Math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 i="0" smtClean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reduces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non-homogeneous differential equation to homogeneous differential equation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1111" t="-1000" r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4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914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Differential Equations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differential equation M(x, y) dx + N(x, y)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is said to be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exact differential equation if there exists a function f(x, y) such that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M(x, y) dx + N(x, y)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d(f(x, y))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The necessary &amp; sufficient condition for the differential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M(x, y) dx + N(x, y)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exact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0" smtClean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IN" sz="2400" i="0" smtClean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M &amp; N and their first order derivatives are continuous in a region R which is an open set in a plane.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Solution of an Exact Differential Equation: The solution of an exact differential equation is given by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Mdx</m:t>
                        </m:r>
                      </m:e>
                    </m:nary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+	</a:t>
                </a:r>
                <a:r>
                  <a:rPr lang="en-IN" sz="24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nary>
                    <m:r>
                      <a:rPr lang="en-IN" sz="2400" i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= c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(keeping y constant)   (terms free from x)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Sometimes,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Mdx</m:t>
                        </m:r>
                      </m:e>
                    </m:nary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tedious &amp;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Ndy</m:t>
                        </m:r>
                      </m:e>
                    </m:nary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easy. In that case we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find solution as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Mdx</m:t>
                        </m:r>
                      </m:e>
                    </m:nary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+	</a:t>
                </a:r>
                <a:r>
                  <a:rPr lang="en-I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Ndy</m:t>
                        </m:r>
                      </m:e>
                    </m:nary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= c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free from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    (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keeping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constant)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3"/>
                <a:stretch>
                  <a:fillRect l="-963" t="-1514" r="-1111" b="-84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2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800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Example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IN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IN" sz="24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den>
                            </m:f>
                          </m:e>
                        </m:d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cosy</m:t>
                        </m:r>
                      </m:e>
                    </m:d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logx</m:t>
                        </m:r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xsiny</m:t>
                        </m:r>
                      </m:e>
                    </m:d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dy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Here, M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d>
                      <m:d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cosy</m:t>
                    </m:r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logx</m:t>
                    </m:r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siny</m:t>
                    </m:r>
                  </m:oMath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IN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IN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siny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,       </m:t>
                    </m:r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sz="2400" i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a:rPr lang="en-IN" sz="2400" i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2400" i="0">
                        <a:latin typeface="Cambria Math"/>
                        <a:cs typeface="Times New Roman" panose="02020603050405020304" pitchFamily="18" charset="0"/>
                      </a:rPr>
                      <m:t>siny</m:t>
                    </m:r>
                  </m:oMath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is given by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24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  <m:d>
                              <m:dPr>
                                <m:ctrlP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IN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IN" sz="24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IN" sz="2400" i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IN" sz="2400" i="0">
                                <a:latin typeface="Cambria Math"/>
                                <a:cs typeface="Times New Roman" panose="02020603050405020304" pitchFamily="18" charset="0"/>
                              </a:rPr>
                              <m:t>cosy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IN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24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dy</m:t>
                        </m:r>
                        <m:r>
                          <a:rPr lang="en-IN" sz="24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nary>
                  </m:oMath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(y constant)	(terms not containing x)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  y(x + log x) + x cos y = c  is the solution.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5815638"/>
                <a:ext cx="4953000" cy="96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b="1" i="0">
                            <a:latin typeface="Cambria Math"/>
                            <a:cs typeface="Times New Roman" panose="02020603050405020304" pitchFamily="18" charset="0"/>
                          </a:rPr>
                          <m:t>𝐌𝐝𝐱</m:t>
                        </m:r>
                      </m:e>
                    </m:nary>
                    <m:r>
                      <a:rPr lang="en-IN" b="1" i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+	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b="1" i="0">
                            <a:latin typeface="Cambria Math"/>
                            <a:cs typeface="Times New Roman" panose="02020603050405020304" pitchFamily="18" charset="0"/>
                          </a:rPr>
                          <m:t>𝐍𝐝𝐲</m:t>
                        </m:r>
                      </m:e>
                    </m:nary>
                    <m:r>
                      <a:rPr lang="en-IN" b="1" i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= </a:t>
                </a:r>
                <a:r>
                  <a:rPr lang="en-I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 algn="just"/>
                <a:r>
                  <a:rPr lang="en-I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(keeping y constant)   (terms free from x)</a:t>
                </a:r>
              </a:p>
              <a:p>
                <a:endParaRPr lang="en-I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15638"/>
                <a:ext cx="4953000" cy="966162"/>
              </a:xfrm>
              <a:prstGeom prst="rect">
                <a:avLst/>
              </a:prstGeom>
              <a:blipFill rotWithShape="1">
                <a:blip r:embed="rId4"/>
                <a:stretch>
                  <a:fillRect l="-8241" t="-56604" b="-245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686800" cy="53340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Sometimes given diff. eq.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M(x, y) dx + N(x, y) </a:t>
                </a:r>
                <a:r>
                  <a:rPr lang="en-IN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Exact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IN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IN" sz="26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we can multiply one suitable function or constant to diff. eq. which is called Integrating Factor (I. F.) to reduce given Non-Exact diff. </a:t>
                </a: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to Exact differential equation.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Let the differential equation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M(x, y) dx + N(x, y) </a:t>
                </a:r>
                <a:r>
                  <a:rPr lang="en-IN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1: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  <m:r>
                          <a:rPr lang="en-IN" sz="2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h(y) i.e. it is a function of y alone or constant then I. F.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IN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dy</m:t>
                            </m:r>
                          </m:e>
                        </m:nary>
                      </m:sup>
                    </m:sSup>
                    <m:r>
                      <a:rPr lang="en-IN" sz="26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2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den>
                        </m:f>
                        <m:r>
                          <a:rPr lang="en-IN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g(x)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it is a function of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alone or constant then I. F.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nary>
                      </m:sup>
                    </m:sSup>
                    <m:r>
                      <a:rPr lang="en-IN" sz="26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686800" cy="5334000"/>
              </a:xfrm>
              <a:blipFill rotWithShape="1">
                <a:blip r:embed="rId3"/>
                <a:stretch>
                  <a:fillRect l="-1053" t="-1029" r="-1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Non-Exact Differential Equations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7150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Continued…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3: The diff. eq. is in the form where M = y g(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&amp; N = x h(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g(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&amp; h(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functions of the product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g(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≠ h(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xM</m:t>
                        </m:r>
                      </m:den>
                    </m:f>
                    <m:d>
                      <m:d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den>
                        </m:f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f(xy)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e. it is a function of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constant then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I. F.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yN</m:t>
                        </m:r>
                        <m: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Times New Roman" panose="02020603050405020304" pitchFamily="18" charset="0"/>
                          </a:rPr>
                          <m:t>xM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I. F.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xM</m:t>
                        </m:r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yN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provided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yN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4: If M dx + N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is homogeneous differential equation &amp;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 then  I. F.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xM</m:t>
                        </m:r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yN</m:t>
                        </m:r>
                      </m:den>
                    </m:f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963" t="-1000" r="-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8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math_thank_you_card-rbe1f2d6139ac46ad8dbd2ecebc54e02a_udf24_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3"/>
            <a:ext cx="9067800" cy="67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77200" cy="2438400"/>
          </a:xfrm>
        </p:spPr>
        <p:txBody>
          <a:bodyPr>
            <a:noAutofit/>
          </a:bodyPr>
          <a:lstStyle/>
          <a:p>
            <a:r>
              <a:rPr lang="en-IN" sz="7200" b="1" dirty="0" smtClean="0">
                <a:solidFill>
                  <a:srgbClr val="002060"/>
                </a:solidFill>
                <a:latin typeface="Rockwell Extra Bold" panose="02060903040505020403" pitchFamily="18" charset="0"/>
              </a:rPr>
              <a:t>DIFFERENTIAL EQUATIONS</a:t>
            </a:r>
            <a:endParaRPr lang="en-IN" sz="7200" b="1" dirty="0">
              <a:solidFill>
                <a:srgbClr val="00206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943600" cy="1036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86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mathematics, a 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Equation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an equation that relates one or more functions and their derivatives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applications, the functions generally represent physical quantities, the derivatives represent their rates of change, and the differential equation defines a relationship between the two. Such relations are common; therefore, differential equations play a prominent role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many disciplines including Engineering, Physics, Economics and Biology. 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above disciplines are concerned with the properties of differential equations of various types. Such kinds of differential equations which are used to solve real-life problems are not solvable directly but they can be approximated using numerical methods.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Differential Equations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differential equations is huge in the field of Pure Mathematics, Applied Mathematics, Physics, Biology and Engineering. Some of the applications are as follows:</a:t>
            </a:r>
          </a:p>
          <a:p>
            <a:pPr algn="just">
              <a:spcBef>
                <a:spcPts val="0"/>
              </a:spcBef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Newton Law of Cooling and Heat equation in Thermodynamics, Wave equation, Laplace equation, Geodesic equation,  Euler-Lagrange equation in Classical mechanics,, Electrodynamics,  General Relativity, Quantum Mechanics</a:t>
            </a:r>
          </a:p>
          <a:p>
            <a:pPr algn="just">
              <a:spcBef>
                <a:spcPts val="0"/>
              </a:spcBef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Verhulst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- biological population growth,, Hodgkin-Huxley model – neural action potential, Predator-Prey equations</a:t>
            </a:r>
          </a:p>
          <a:p>
            <a:pPr algn="just">
              <a:spcBef>
                <a:spcPts val="0"/>
              </a:spcBef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Rate equation for a Chemical reaction(Reaction rate)</a:t>
            </a:r>
          </a:p>
          <a:p>
            <a:pPr algn="just">
              <a:spcBef>
                <a:spcPts val="0"/>
              </a:spcBef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key equation of the Solow-Swan model, the Black-Scholes PDE,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77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 Definitions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en-I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Equation (D. E.)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 equation involving one dependent variable &amp; its derivatives with respect to one or more independent variables is called a differential equation.</a:t>
            </a:r>
          </a:p>
          <a:p>
            <a:pPr algn="just">
              <a:spcBef>
                <a:spcPts val="0"/>
              </a:spcBef>
            </a:pPr>
            <a:r>
              <a:rPr lang="en-I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 Differential Equation (O. D. E.)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 Ordinary Differential Equation is a differential equation in which the dependent variable y depends only on one independent variable x.</a:t>
            </a:r>
          </a:p>
          <a:p>
            <a:pPr algn="just">
              <a:spcBef>
                <a:spcPts val="0"/>
              </a:spcBef>
            </a:pPr>
            <a:r>
              <a:rPr lang="en-I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ODE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ODE which is not linear is called non-linear ODE.</a:t>
            </a:r>
          </a:p>
          <a:p>
            <a:pPr algn="just">
              <a:spcBef>
                <a:spcPts val="0"/>
              </a:spcBef>
            </a:pPr>
            <a:r>
              <a:rPr lang="en-I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a differential equation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function y = f(x) is called solution of differential equation if the equation is satisfied when y &amp; its derivatives are replaced by f(x) &amp; derivatives.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 of ODE is a solution that contains n arbitrary constants.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specific values to arbitrary constants we get particular solution.</a:t>
            </a:r>
          </a:p>
        </p:txBody>
      </p:sp>
    </p:spTree>
    <p:extLst>
      <p:ext uri="{BB962C8B-B14F-4D97-AF65-F5344CB8AC3E}">
        <p14:creationId xmlns:p14="http://schemas.microsoft.com/office/powerpoint/2010/main" val="24027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 &amp; Order of Differential Equations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of Differential Equations: Order of given differential equation is the order of highest derivative that exists in differential equation.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Differential Equations: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degree of differential equation is the ‘exponent’ (or power) of the highest order derivative involved in the given differential equation.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 </a:t>
                </a:r>
              </a:p>
              <a:p>
                <a:pPr marL="514350" indent="-514350" algn="just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600" i="0" smtClean="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600" i="0" smtClean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sinx</m:t>
                    </m:r>
                    <m:d>
                      <m:d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sz="2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dx</m:t>
                                </m:r>
                              </m:e>
                              <m:sup>
                                <m: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dx</m:t>
                                </m:r>
                              </m:e>
                              <m:sup>
                                <m:r>
                                  <a:rPr lang="en-IN" sz="26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has order = ….. &amp; degree = ……</a:t>
                </a:r>
              </a:p>
              <a:p>
                <a:pPr marL="514350" indent="-514350" algn="just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2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6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N" sz="2600" i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lang="en-IN" sz="2600" i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IN" sz="26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6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N" sz="2600" i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dx</m:t>
                                        </m:r>
                                      </m:e>
                                      <m:sup>
                                        <m:r>
                                          <a:rPr lang="en-IN" sz="2600" i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tanx</m:t>
                        </m:r>
                      </m:e>
                    </m:rad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has order = ….. &amp; degree = ….</a:t>
                </a:r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  <a:blipFill rotWithShape="1">
                <a:blip r:embed="rId4"/>
                <a:stretch>
                  <a:fillRect l="-1111" t="-1029" r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86022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4612957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146357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5791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5791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First Degree Differential Equation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229600" cy="4038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First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First Degree Differential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contains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 i="0" smtClean="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 i="0" smtClean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i.e. y’, function of x and/or the term y itself 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written as F(x, y, y’) = 0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f(x, y) or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M(x, y) + N(x, y)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where M &amp; N are functions of x and y which are usually written as M(x, 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dx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N(x, y) </a:t>
                </a:r>
                <a:r>
                  <a:rPr lang="en-I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4038600"/>
              </a:xfrm>
              <a:blipFill rotWithShape="1"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4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294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Separable Form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534400" cy="51054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type of equation the variable x &amp; y can be separated so that the coefficient of dx is a function of x or constant and the coefficient of </a:t>
                </a:r>
                <a:r>
                  <a:rPr lang="en-I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y alone or constant.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given equation can be written as M(x) dx = N(y) </a:t>
                </a:r>
                <a:r>
                  <a:rPr lang="en-I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or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800">
                            <a:latin typeface="Cambria Math"/>
                            <a:cs typeface="Times New Roman" panose="020206030504050203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IN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M &amp; N are functions of x &amp; y respectively.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of this differential equation is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⨜M(x) dx = ⨜N(y) </a:t>
                </a:r>
                <a:r>
                  <a:rPr lang="en-IN" sz="2800" dirty="0" err="1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dy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+ C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8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where C is constant of Integration.</a:t>
                </a:r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534400" cy="5105400"/>
              </a:xfrm>
              <a:blipFill rotWithShape="1">
                <a:blip r:embed="rId3"/>
                <a:stretch>
                  <a:fillRect l="-1429" t="-1193" r="-1429" b="-1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9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4800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differential equation 3e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y dx + (1 – e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sec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Rewrite the given equation, we have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func>
                          <m:func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func>
                      </m:den>
                    </m:f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dy</m:t>
                    </m:r>
                    <m:r>
                      <a:rPr lang="en-IN" sz="26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integration we get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           </a:t>
                </a:r>
                <a14:m>
                  <m:oMath xmlns:m="http://schemas.openxmlformats.org/officeDocument/2006/math"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sup>
                            </m:sSup>
                          </m:num>
                          <m:den>
                            <m: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lang="en-IN" sz="2600" i="0">
                            <a:latin typeface="Cambria Math"/>
                            <a:cs typeface="Times New Roman" panose="02020603050405020304" pitchFamily="18" charset="0"/>
                          </a:rPr>
                          <m:t>dx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IN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IN" sz="2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6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IN" sz="26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IN" sz="26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IN" sz="2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sz="26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60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</m:func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IN" sz="2600" i="0">
                                <a:latin typeface="Cambria Math"/>
                                <a:cs typeface="Times New Roman" panose="02020603050405020304" pitchFamily="18" charset="0"/>
                              </a:rPr>
                              <m:t>dy</m:t>
                            </m:r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  =</m:t>
                            </m:r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nary>
                      </m:e>
                    </m:nary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∴	-3 log (1 – e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+ log tan y  = c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∴	-3 log (1 – e</a:t>
                </a:r>
                <a:r>
                  <a:rPr lang="en-IN" sz="2600" b="1" baseline="30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+ log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tan 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y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= log c</a:t>
                </a:r>
                <a:endParaRPr lang="en-IN" sz="26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		log tan y      = log c + 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 log (1 – e</a:t>
                </a:r>
                <a:r>
                  <a:rPr lang="en-IN" sz="2600" b="1" baseline="30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</a:t>
                </a:r>
                <a:endParaRPr lang="en-IN" sz="26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			       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= </a:t>
                </a:r>
                <a:r>
                  <a:rPr lang="en-IN" sz="26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log c +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log 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(1 –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e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			          = log c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(1 – e</a:t>
                </a:r>
                <a:r>
                  <a:rPr lang="en-IN" sz="2600" b="1" baseline="30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r>
                  <a:rPr lang="en-IN" sz="2600" b="1" baseline="30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			       tan y      = </a:t>
                </a:r>
                <a:r>
                  <a:rPr lang="en-IN" sz="26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c</a:t>
                </a:r>
                <a:r>
                  <a:rPr lang="en-IN" sz="26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(1 –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e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is</a:t>
                </a:r>
                <a:r>
                  <a:rPr lang="en-IN" sz="26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the solution.</a:t>
                </a:r>
                <a:endParaRPr lang="en-IN" sz="2600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  <a:blipFill rotWithShape="1">
                <a:blip r:embed="rId3"/>
                <a:stretch>
                  <a:fillRect l="-1259" t="-1014" r="-1333" b="-23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4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870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Rayat Shikshan Saanstha’s Arts, Science &amp; Commerce College, Mokhada Dist. : Palghar 401 604</vt:lpstr>
      <vt:lpstr>DIFFERENTIAL EQUATIONS</vt:lpstr>
      <vt:lpstr>Introduction</vt:lpstr>
      <vt:lpstr>Applications of Differential Equations</vt:lpstr>
      <vt:lpstr>Formal Definitions</vt:lpstr>
      <vt:lpstr>Degree &amp; Order of Differential Equations</vt:lpstr>
      <vt:lpstr>First Order First Degree Differential Equation</vt:lpstr>
      <vt:lpstr>Variable Separable Form</vt:lpstr>
      <vt:lpstr>Example</vt:lpstr>
      <vt:lpstr>Homogeneous Differential Equations</vt:lpstr>
      <vt:lpstr>Example</vt:lpstr>
      <vt:lpstr>Example continued…</vt:lpstr>
      <vt:lpstr>Non-Homogeneous Differential equations</vt:lpstr>
      <vt:lpstr> Continued..</vt:lpstr>
      <vt:lpstr>Exact Differential Equations</vt:lpstr>
      <vt:lpstr> Example</vt:lpstr>
      <vt:lpstr>Non-Exact Differential Equations </vt:lpstr>
      <vt:lpstr>Continued…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Rayat Shikshan Saanstha’s Arts, Science &amp; Commerce College, Mokhada Dist. : Palghar 401 604</dc:title>
  <dc:creator>Prashant K P V Patil</dc:creator>
  <cp:lastModifiedBy>Lenovo</cp:lastModifiedBy>
  <cp:revision>179</cp:revision>
  <dcterms:created xsi:type="dcterms:W3CDTF">2006-08-16T00:00:00Z</dcterms:created>
  <dcterms:modified xsi:type="dcterms:W3CDTF">2022-07-28T02:00:27Z</dcterms:modified>
</cp:coreProperties>
</file>